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7" r:id="rId3"/>
    <p:sldId id="258" r:id="rId4"/>
    <p:sldId id="260" r:id="rId5"/>
    <p:sldId id="261" r:id="rId6"/>
    <p:sldId id="262" r:id="rId7"/>
    <p:sldId id="263" r:id="rId8"/>
    <p:sldId id="265" r:id="rId9"/>
    <p:sldId id="268" r:id="rId10"/>
    <p:sldId id="269" r:id="rId11"/>
    <p:sldId id="273" r:id="rId12"/>
    <p:sldId id="274" r:id="rId13"/>
    <p:sldId id="275" r:id="rId14"/>
    <p:sldId id="289" r:id="rId15"/>
    <p:sldId id="277" r:id="rId16"/>
    <p:sldId id="278" r:id="rId17"/>
    <p:sldId id="281" r:id="rId18"/>
    <p:sldId id="290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14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B9A3-E45F-492E-9071-4A6CCA11D37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AC0DE-4839-4248-AB5C-33CC85B5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6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8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6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0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5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7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9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41FE-87D3-4347-B592-A0F7C7CD0B3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0EA9-8B3A-4F36-AD23-990AAAD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4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46125" y="274638"/>
            <a:ext cx="10699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sz="4400">
              <a:solidFill>
                <a:schemeClr val="tx2"/>
              </a:solidFill>
            </a:endParaRPr>
          </a:p>
        </p:txBody>
      </p:sp>
      <p:pic>
        <p:nvPicPr>
          <p:cNvPr id="2055" name="Picture 4" descr="Ban-do-Vn-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86" y="1066800"/>
            <a:ext cx="6460127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trong-dong-3"/>
          <p:cNvPicPr>
            <a:picLocks noChangeAspect="1" noChangeArrowheads="1"/>
          </p:cNvPicPr>
          <p:nvPr/>
        </p:nvPicPr>
        <p:blipFill>
          <a:blip r:embed="rId4">
            <a:lum bright="-4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0"/>
            <a:ext cx="1584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trong-dong-3"/>
          <p:cNvPicPr>
            <a:picLocks noChangeAspect="1" noChangeArrowheads="1"/>
          </p:cNvPicPr>
          <p:nvPr/>
        </p:nvPicPr>
        <p:blipFill>
          <a:blip r:embed="rId4">
            <a:lum bright="-4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6" y="0"/>
            <a:ext cx="1584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7"/>
          <p:cNvSpPr>
            <a:spLocks noChangeArrowheads="1" noChangeShapeType="1" noTextEdit="1"/>
          </p:cNvSpPr>
          <p:nvPr/>
        </p:nvSpPr>
        <p:spPr bwMode="auto">
          <a:xfrm>
            <a:off x="8275639" y="1219200"/>
            <a:ext cx="3379787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WordArt 18"/>
          <p:cNvSpPr>
            <a:spLocks noChangeArrowheads="1" noChangeShapeType="1" noTextEdit="1"/>
          </p:cNvSpPr>
          <p:nvPr/>
        </p:nvSpPr>
        <p:spPr bwMode="auto">
          <a:xfrm>
            <a:off x="0" y="2619221"/>
            <a:ext cx="7231063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 HẬU LÊ VÀ VIỆC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 CHỨC QUẢN LÝ ĐẤT NƯỚC.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WordArt 19"/>
          <p:cNvSpPr>
            <a:spLocks noChangeArrowheads="1" noChangeShapeType="1" noTextEdit="1"/>
          </p:cNvSpPr>
          <p:nvPr/>
        </p:nvSpPr>
        <p:spPr bwMode="auto">
          <a:xfrm>
            <a:off x="1736725" y="617538"/>
            <a:ext cx="87185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 NGỌC HÂN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2" name="WordArt 11"/>
          <p:cNvSpPr>
            <a:spLocks noChangeArrowheads="1" noChangeShapeType="1" noTextEdit="1"/>
          </p:cNvSpPr>
          <p:nvPr/>
        </p:nvSpPr>
        <p:spPr bwMode="auto">
          <a:xfrm>
            <a:off x="2381251" y="6324600"/>
            <a:ext cx="786288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98695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09650" y="-10609"/>
            <a:ext cx="1188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   </a:t>
            </a:r>
            <a:r>
              <a:rPr lang="en-US" sz="3200" b="1" u="sng">
                <a:solidFill>
                  <a:srgbClr val="000099"/>
                </a:solidFill>
                <a:latin typeface="Times New Roman" panose="02020603050405020304" pitchFamily="18" charset="0"/>
              </a:rPr>
              <a:t>Sơ đồ bộ máy nhà nước từ trung ương đến địa phương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47701" y="1277143"/>
            <a:ext cx="2773363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47701" y="2267743"/>
            <a:ext cx="2773363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Lộ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47701" y="3334543"/>
            <a:ext cx="2773363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Phủ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47701" y="4325144"/>
            <a:ext cx="2773363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Châu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Huyện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47701" y="5387182"/>
            <a:ext cx="2773363" cy="5286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035175" y="180578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035175" y="279638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2035175" y="386318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035175" y="492998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846139" y="568322"/>
            <a:ext cx="3170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Trần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769100" y="1039019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sz="2800" b="1">
              <a:latin typeface="Times New Roman" panose="02020603050405020304" pitchFamily="18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689725" y="1200943"/>
            <a:ext cx="3170238" cy="5286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Thiên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789739" y="3034507"/>
            <a:ext cx="2871787" cy="52863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Đạo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8572501" y="2039143"/>
            <a:ext cx="3070225" cy="5286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 viện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402264" y="2039143"/>
            <a:ext cx="2674937" cy="5286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 bộ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789739" y="3948907"/>
            <a:ext cx="2871787" cy="52863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Phủ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789739" y="4863307"/>
            <a:ext cx="2871787" cy="52863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Huyện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789739" y="5701507"/>
            <a:ext cx="2871787" cy="52863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Xã</a:t>
            </a: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>
            <a:off x="7086600" y="1729581"/>
            <a:ext cx="1189038" cy="309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8374063" y="1729581"/>
            <a:ext cx="990600" cy="309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H="1">
            <a:off x="9266239" y="2572543"/>
            <a:ext cx="158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7483475" y="2572543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8275639" y="3567906"/>
            <a:ext cx="1587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8275639" y="4477543"/>
            <a:ext cx="1587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8275638" y="5391944"/>
            <a:ext cx="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>
            <a:off x="5303836" y="503100"/>
            <a:ext cx="9527" cy="556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7362826" y="596897"/>
            <a:ext cx="2441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 Hậu Lê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83748" y="6232243"/>
            <a:ext cx="11887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3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52400" y="901897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52400" y="1668065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52400" y="3200400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Ban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52400" y="2434232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304800" y="185956"/>
            <a:ext cx="1188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BỘ LUẬT HỒNG ĐỨC.</a:t>
            </a:r>
          </a:p>
        </p:txBody>
      </p:sp>
    </p:spTree>
    <p:extLst>
      <p:ext uri="{BB962C8B-B14F-4D97-AF65-F5344CB8AC3E}">
        <p14:creationId xmlns:p14="http://schemas.microsoft.com/office/powerpoint/2010/main" val="416433294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  <p:bldP spid="21518" grpId="0"/>
      <p:bldP spid="21519" grpId="0"/>
      <p:bldP spid="215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04"/>
            <a:ext cx="12192000" cy="6337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9816" y="0"/>
            <a:ext cx="8548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 đồ kinh thành Thăng Long theo Hồng Đức.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2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7620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3275" y="0"/>
            <a:ext cx="8785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52400" y="842565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52400" y="1466948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52400" y="2708421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Ban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52400" y="2086317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304800" y="185956"/>
            <a:ext cx="1188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BỘ LUẬT HỒNG ĐỨC.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3330525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52399" y="3760763"/>
            <a:ext cx="11887200" cy="311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257605" y="3293198"/>
            <a:ext cx="7032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7818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2286001" y="894471"/>
            <a:ext cx="7032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304800" y="4546684"/>
            <a:ext cx="11887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304800" y="5756358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04800" y="1427871"/>
            <a:ext cx="11887200" cy="311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304800" y="185956"/>
            <a:ext cx="1188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BỘ LUẬT HỒNG ĐỨC.</a:t>
            </a:r>
          </a:p>
        </p:txBody>
      </p:sp>
    </p:spTree>
    <p:extLst>
      <p:ext uri="{BB962C8B-B14F-4D97-AF65-F5344CB8AC3E}">
        <p14:creationId xmlns:p14="http://schemas.microsoft.com/office/powerpoint/2010/main" val="181720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6" grpId="0"/>
      <p:bldP spid="829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152400" y="124655"/>
            <a:ext cx="11887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152400" y="2280481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152400" y="1213681"/>
            <a:ext cx="11887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152400" y="3020696"/>
            <a:ext cx="118872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152400" y="4682809"/>
            <a:ext cx="11887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152400" y="5760722"/>
            <a:ext cx="11887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  <p:bldP spid="81929" grpId="0"/>
      <p:bldP spid="81930" grpId="0"/>
      <p:bldP spid="81931" grpId="0"/>
      <p:bldP spid="81932" grpId="0"/>
      <p:bldP spid="819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06905" y="2200466"/>
            <a:ext cx="930991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9" name="WordArt 13"/>
          <p:cNvSpPr>
            <a:spLocks noChangeArrowheads="1" noChangeShapeType="1" noTextEdit="1"/>
          </p:cNvSpPr>
          <p:nvPr/>
        </p:nvSpPr>
        <p:spPr bwMode="auto">
          <a:xfrm>
            <a:off x="4354512" y="794084"/>
            <a:ext cx="3341687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1694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  <p:bldP spid="297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5414" y="654269"/>
            <a:ext cx="7391400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 thuộc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các ý chính của bài.</a:t>
            </a:r>
          </a:p>
          <a:p>
            <a:pPr marL="571500" indent="-571500">
              <a:buFontTx/>
              <a:buChar char="-"/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Hoàn thành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các bài tập trong Vở bài tập Lịch sử.</a:t>
            </a:r>
          </a:p>
          <a:p>
            <a:pPr marL="571500" indent="-571500">
              <a:buFontTx/>
              <a:buChar char="-"/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Chuẩn bị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bài sau.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3200400" y="1295401"/>
            <a:ext cx="6457950" cy="31718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74053" dir="7257825" algn="ctr" rotWithShape="0">
                    <a:srgbClr val="86868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2971801" y="3282951"/>
            <a:ext cx="6486525" cy="139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tốt !</a:t>
            </a:r>
          </a:p>
        </p:txBody>
      </p:sp>
    </p:spTree>
    <p:extLst>
      <p:ext uri="{BB962C8B-B14F-4D97-AF65-F5344CB8AC3E}">
        <p14:creationId xmlns:p14="http://schemas.microsoft.com/office/powerpoint/2010/main" val="16698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281448" y="2602707"/>
            <a:ext cx="5181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KIỂM TRA BÀI CŨ</a:t>
            </a:r>
            <a:r>
              <a:rPr lang="vi-VN" sz="5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lang="en-US" sz="54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524001" y="6396038"/>
            <a:ext cx="5762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2546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010364" y="381000"/>
            <a:ext cx="9741775" cy="1371600"/>
            <a:chOff x="912" y="864"/>
            <a:chExt cx="3312" cy="1008"/>
          </a:xfrm>
        </p:grpSpPr>
        <p:pic>
          <p:nvPicPr>
            <p:cNvPr id="3084" name="Picture 64" descr="2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64"/>
              <a:ext cx="9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5" descr="KTB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960"/>
              <a:ext cx="23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AutoShape 47"/>
          <p:cNvSpPr>
            <a:spLocks noChangeArrowheads="1"/>
          </p:cNvSpPr>
          <p:nvPr/>
        </p:nvSpPr>
        <p:spPr bwMode="auto">
          <a:xfrm>
            <a:off x="10752139" y="76200"/>
            <a:ext cx="1189037" cy="1143000"/>
          </a:xfrm>
          <a:prstGeom prst="sun">
            <a:avLst>
              <a:gd name="adj" fmla="val 32463"/>
            </a:avLst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cs typeface="Arial" panose="020B0604020202020204" pitchFamily="34" charset="0"/>
            </a:endParaRPr>
          </a:p>
        </p:txBody>
      </p:sp>
      <p:pic>
        <p:nvPicPr>
          <p:cNvPr id="3076" name="Picture 8" descr="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95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52400" y="2152471"/>
            <a:ext cx="1203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152400" y="3198673"/>
            <a:ext cx="1203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9463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/>
      <p:bldP spid="614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9" y="3429000"/>
            <a:ext cx="642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276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304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35052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6" y="61722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4" y="5715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9" y="381000"/>
            <a:ext cx="642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11425238" y="73025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10668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1" y="228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1" y="381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4" y="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228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9" y="304800"/>
            <a:ext cx="642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6" y="2133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4" y="2209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6096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9" y="1447800"/>
            <a:ext cx="642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6" y="2667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64" y="20574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1" y="2133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2286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426" y="2286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076" y="4572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6" y="1143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6" y="5181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46482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334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42672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264" y="5715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4" y="12954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09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53340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58674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6" y="641985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1" y="6019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6" y="50292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076" y="4495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4" y="3048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6" y="4572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4" y="3352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06" name="Text Box 46"/>
          <p:cNvSpPr txBox="1">
            <a:spLocks noChangeArrowheads="1"/>
          </p:cNvSpPr>
          <p:nvPr/>
        </p:nvSpPr>
        <p:spPr bwMode="auto">
          <a:xfrm>
            <a:off x="304800" y="26192"/>
            <a:ext cx="1188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i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i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HOÀN CẢNH RA ĐỜI CỦA NHÀ HẬU LÊ.</a:t>
            </a:r>
          </a:p>
        </p:txBody>
      </p:sp>
      <p:sp>
        <p:nvSpPr>
          <p:cNvPr id="66607" name="Text Box 47"/>
          <p:cNvSpPr txBox="1">
            <a:spLocks noChangeArrowheads="1"/>
          </p:cNvSpPr>
          <p:nvPr/>
        </p:nvSpPr>
        <p:spPr bwMode="auto">
          <a:xfrm>
            <a:off x="152400" y="656103"/>
            <a:ext cx="118872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 Ai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6608" name="Text Box 48"/>
          <p:cNvSpPr txBox="1">
            <a:spLocks noChangeArrowheads="1"/>
          </p:cNvSpPr>
          <p:nvPr/>
        </p:nvSpPr>
        <p:spPr bwMode="auto">
          <a:xfrm>
            <a:off x="152400" y="2943745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152400" y="1666875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1428. </a:t>
            </a:r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152400" y="2343150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6611" name="Text Box 51"/>
          <p:cNvSpPr txBox="1">
            <a:spLocks noChangeArrowheads="1"/>
          </p:cNvSpPr>
          <p:nvPr/>
        </p:nvSpPr>
        <p:spPr bwMode="auto">
          <a:xfrm>
            <a:off x="152399" y="3536156"/>
            <a:ext cx="11887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103189" y="4679156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613" name="Text Box 53"/>
          <p:cNvSpPr txBox="1">
            <a:spLocks noChangeArrowheads="1"/>
          </p:cNvSpPr>
          <p:nvPr/>
        </p:nvSpPr>
        <p:spPr bwMode="auto">
          <a:xfrm>
            <a:off x="197016" y="5301543"/>
            <a:ext cx="11887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4120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9" grpId="0"/>
      <p:bldP spid="66610" grpId="0"/>
      <p:bldP spid="66611" grpId="0"/>
      <p:bldP spid="666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8480" y="6105301"/>
            <a:ext cx="46021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89726" y="6121400"/>
            <a:ext cx="485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LỢI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0"/>
            <a:ext cx="5662411" cy="604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642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9" y="3429000"/>
            <a:ext cx="642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276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304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35052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6" y="61722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4" y="5715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9" y="381000"/>
            <a:ext cx="642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11425238" y="730251"/>
            <a:ext cx="184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sz="3600">
              <a:solidFill>
                <a:srgbClr val="0000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178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10668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1" y="228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1" y="381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4" y="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228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9" y="304800"/>
            <a:ext cx="642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6" y="2133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4" y="2209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6096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9" y="1447800"/>
            <a:ext cx="642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6" y="2667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64" y="20574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1" y="2133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2286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426" y="2286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076" y="4572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6" y="1143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6" y="5181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46482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334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42672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264" y="5715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4" y="12954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09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53340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58674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6" y="641985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1" y="6019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6" y="50292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076" y="4495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4" y="3048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6" y="4572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9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4" y="3352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1" name="Text Box 56"/>
          <p:cNvSpPr txBox="1">
            <a:spLocks noChangeArrowheads="1"/>
          </p:cNvSpPr>
          <p:nvPr/>
        </p:nvSpPr>
        <p:spPr bwMode="auto">
          <a:xfrm>
            <a:off x="185813" y="1163612"/>
            <a:ext cx="11887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1428. </a:t>
            </a:r>
          </a:p>
        </p:txBody>
      </p:sp>
      <p:sp>
        <p:nvSpPr>
          <p:cNvPr id="6192" name="Text Box 57"/>
          <p:cNvSpPr txBox="1">
            <a:spLocks noChangeArrowheads="1"/>
          </p:cNvSpPr>
          <p:nvPr/>
        </p:nvSpPr>
        <p:spPr bwMode="auto">
          <a:xfrm>
            <a:off x="152401" y="1957685"/>
            <a:ext cx="11887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93" name="Text Box 58"/>
          <p:cNvSpPr txBox="1">
            <a:spLocks noChangeArrowheads="1"/>
          </p:cNvSpPr>
          <p:nvPr/>
        </p:nvSpPr>
        <p:spPr bwMode="auto">
          <a:xfrm>
            <a:off x="152401" y="2738944"/>
            <a:ext cx="11887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sp>
        <p:nvSpPr>
          <p:cNvPr id="59453" name="Text Box 61"/>
          <p:cNvSpPr txBox="1">
            <a:spLocks noChangeArrowheads="1"/>
          </p:cNvSpPr>
          <p:nvPr/>
        </p:nvSpPr>
        <p:spPr bwMode="auto">
          <a:xfrm>
            <a:off x="176482" y="4267200"/>
            <a:ext cx="11887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54" name="Text Box 62"/>
          <p:cNvSpPr txBox="1">
            <a:spLocks noChangeArrowheads="1"/>
          </p:cNvSpPr>
          <p:nvPr/>
        </p:nvSpPr>
        <p:spPr bwMode="auto">
          <a:xfrm>
            <a:off x="200563" y="4350990"/>
            <a:ext cx="11887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152400" y="98560"/>
            <a:ext cx="1203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6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1:  HOÀN CẢNH RA ĐỜI CỦA NHÀ HẬU LÊ.</a:t>
            </a:r>
          </a:p>
        </p:txBody>
      </p:sp>
    </p:spTree>
    <p:extLst>
      <p:ext uri="{BB962C8B-B14F-4D97-AF65-F5344CB8AC3E}">
        <p14:creationId xmlns:p14="http://schemas.microsoft.com/office/powerpoint/2010/main" val="96291873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53" grpId="0"/>
      <p:bldP spid="59453" grpId="1"/>
      <p:bldP spid="594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Chi Oanh\hinh nen pp\Pictur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66700"/>
            <a:ext cx="115887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521076" y="5867400"/>
            <a:ext cx="5546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Text Box 4"/>
          <p:cNvSpPr txBox="1">
            <a:spLocks noChangeArrowheads="1"/>
          </p:cNvSpPr>
          <p:nvPr/>
        </p:nvSpPr>
        <p:spPr bwMode="auto">
          <a:xfrm>
            <a:off x="3691212" y="5867400"/>
            <a:ext cx="5546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Text Box 4"/>
          <p:cNvSpPr txBox="1">
            <a:spLocks noChangeArrowheads="1"/>
          </p:cNvSpPr>
          <p:nvPr/>
        </p:nvSpPr>
        <p:spPr bwMode="auto">
          <a:xfrm>
            <a:off x="2909302" y="5867400"/>
            <a:ext cx="6835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76" y="544788"/>
            <a:ext cx="8007448" cy="517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76" y="544787"/>
            <a:ext cx="8007448" cy="5250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10" y="544786"/>
            <a:ext cx="4861560" cy="53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5" grpId="1"/>
      <p:bldP spid="15370" grpId="0"/>
      <p:bldP spid="15370" grpId="1"/>
      <p:bldP spid="153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166468" y="200026"/>
            <a:ext cx="1188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i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i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BỘ MÁY TỔ CHỨC </a:t>
            </a:r>
            <a:r>
              <a:rPr lang="en-US" sz="28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8" y="723246"/>
            <a:ext cx="11887200" cy="557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0194" y="6338887"/>
            <a:ext cx="10798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* Em hãy cho biết bức tranh vẽ cảnh gì?</a:t>
            </a:r>
          </a:p>
        </p:txBody>
      </p:sp>
    </p:spTree>
    <p:extLst>
      <p:ext uri="{BB962C8B-B14F-4D97-AF65-F5344CB8AC3E}">
        <p14:creationId xmlns:p14="http://schemas.microsoft.com/office/powerpoint/2010/main" val="4158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4016375" y="609600"/>
            <a:ext cx="316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400">
              <a:latin typeface="Times New Roman" panose="02020603050405020304" pitchFamily="18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114800" y="304801"/>
            <a:ext cx="3170238" cy="771525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Vua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916363" y="2514601"/>
            <a:ext cx="3763962" cy="771525"/>
          </a:xfrm>
          <a:prstGeom prst="rect">
            <a:avLst/>
          </a:prstGeom>
          <a:solidFill>
            <a:srgbClr val="F8A6EE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Đạo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483476" y="1295401"/>
            <a:ext cx="3070225" cy="771525"/>
          </a:xfrm>
          <a:prstGeom prst="rect">
            <a:avLst/>
          </a:prstGeom>
          <a:solidFill>
            <a:srgbClr val="B0FBA3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 viện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439864" y="1219201"/>
            <a:ext cx="2674937" cy="771525"/>
          </a:xfrm>
          <a:prstGeom prst="rect">
            <a:avLst/>
          </a:prstGeom>
          <a:solidFill>
            <a:srgbClr val="B0FBA3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 bộ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916363" y="3733801"/>
            <a:ext cx="3763962" cy="771525"/>
          </a:xfrm>
          <a:prstGeom prst="rect">
            <a:avLst/>
          </a:prstGeom>
          <a:solidFill>
            <a:srgbClr val="F2FAA4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Phủ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916364" y="4876801"/>
            <a:ext cx="3665537" cy="771525"/>
          </a:xfrm>
          <a:prstGeom prst="rect">
            <a:avLst/>
          </a:prstGeom>
          <a:solidFill>
            <a:srgbClr val="ADA0FE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Huyện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916363" y="6019801"/>
            <a:ext cx="3763962" cy="771525"/>
          </a:xfrm>
          <a:prstGeom prst="rect">
            <a:avLst/>
          </a:prstGeom>
          <a:solidFill>
            <a:schemeClr val="hlink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Xã</a:t>
            </a: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>
            <a:off x="4016375" y="1143000"/>
            <a:ext cx="16827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5897563" y="1143000"/>
            <a:ext cx="1585912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7483475" y="2133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4114800" y="2057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5799138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5799138" y="4495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5799138" y="5638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  <p:bldP spid="24589" grpId="0" animBg="1"/>
      <p:bldP spid="24590" grpId="0" animBg="1"/>
      <p:bldP spid="24591" grpId="0" animBg="1"/>
      <p:bldP spid="24593" grpId="0" animBg="1"/>
      <p:bldP spid="24594" grpId="0" animBg="1"/>
      <p:bldP spid="24595" grpId="0" animBg="1"/>
      <p:bldP spid="24596" grpId="0" animBg="1"/>
      <p:bldP spid="24597" grpId="0" animBg="1"/>
      <p:bldP spid="24598" grpId="0" animBg="1"/>
      <p:bldP spid="245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922</Words>
  <Application>Microsoft Office PowerPoint</Application>
  <PresentationFormat>Custom</PresentationFormat>
  <Paragraphs>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thanhtam210198@gmail.com</dc:creator>
  <cp:lastModifiedBy>Hien Anh</cp:lastModifiedBy>
  <cp:revision>13</cp:revision>
  <dcterms:created xsi:type="dcterms:W3CDTF">2020-04-05T12:16:11Z</dcterms:created>
  <dcterms:modified xsi:type="dcterms:W3CDTF">2020-04-19T05:42:39Z</dcterms:modified>
</cp:coreProperties>
</file>